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
  </p:notesMasterIdLst>
  <p:sldIdLst>
    <p:sldId id="256" r:id="rId5"/>
    <p:sldId id="257" r:id="rId6"/>
    <p:sldId id="258" r:id="rId7"/>
    <p:sldId id="261" r:id="rId8"/>
    <p:sldId id="260" r:id="rId9"/>
    <p:sldId id="25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FD711C-22C9-8CB6-7427-7245A6DC2AB9}" v="44" dt="2025-04-01T10:22:59.989"/>
    <p1510:client id="{8202D62F-F2CA-C079-105C-A67ECC61B1BB}" v="30" dt="2025-04-01T10:42:46.239"/>
    <p1510:client id="{8ECB3B0B-894C-8478-DA5C-98883D0DA334}" v="7" dt="2025-04-01T11:35:34.8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18A084-92CC-4834-951E-3A8D3E4A6B7F}" type="datetimeFigureOut">
              <a:rPr lang="en-GB" smtClean="0"/>
              <a:t>01/04/2025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769A65-E8C8-473D-9C45-25BF21A6D5B1}" type="slidenum">
              <a:rPr lang="en-GB" smtClean="0"/>
              <a:t>‹#›</a:t>
            </a:fld>
            <a:endParaRPr lang="en-GB"/>
          </a:p>
        </p:txBody>
      </p:sp>
    </p:spTree>
    <p:extLst>
      <p:ext uri="{BB962C8B-B14F-4D97-AF65-F5344CB8AC3E}">
        <p14:creationId xmlns:p14="http://schemas.microsoft.com/office/powerpoint/2010/main" val="2033381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SzPts val="1000"/>
              <a:tabLst>
                <a:tab pos="457200" algn="l"/>
              </a:tabLst>
            </a:pPr>
            <a:r>
              <a:rPr lang="en-GB" sz="1800" kern="100" dirty="0">
                <a:latin typeface="Aptos"/>
                <a:ea typeface="Aptos" panose="020B0004020202020204" pitchFamily="34" charset="0"/>
                <a:cs typeface="Times New Roman" panose="02020603050405020304" pitchFamily="18" charset="0"/>
              </a:rPr>
              <a:t>During our time together we</a:t>
            </a:r>
            <a:r>
              <a:rPr lang="en-GB" sz="1800" kern="100" dirty="0">
                <a:effectLst/>
                <a:latin typeface="Aptos"/>
                <a:ea typeface="Aptos" panose="020B0004020202020204" pitchFamily="34" charset="0"/>
                <a:cs typeface="Times New Roman" panose="02020603050405020304" pitchFamily="18" charset="0"/>
              </a:rPr>
              <a:t> will:</a:t>
            </a: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Aptos"/>
                <a:ea typeface="Aptos" panose="020B0004020202020204" pitchFamily="34" charset="0"/>
                <a:cs typeface="Times New Roman" panose="02020603050405020304" pitchFamily="18" charset="0"/>
              </a:rPr>
              <a:t>Understand the life of Carlo Acutis and the significance of his canonisation.</a:t>
            </a: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Aptos"/>
                <a:ea typeface="Aptos" panose="020B0004020202020204" pitchFamily="34" charset="0"/>
                <a:cs typeface="Times New Roman" panose="02020603050405020304" pitchFamily="18" charset="0"/>
              </a:rPr>
              <a:t>Explore the process of canonisation in the Catholic Church.</a:t>
            </a: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Aptos"/>
                <a:ea typeface="Aptos" panose="020B0004020202020204" pitchFamily="34" charset="0"/>
                <a:cs typeface="Times New Roman" panose="02020603050405020304" pitchFamily="18" charset="0"/>
              </a:rPr>
              <a:t>Reflect on how Carlo Acutis' life can inspire young people in their faith.</a:t>
            </a: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Aptos"/>
                <a:ea typeface="Aptos" panose="020B0004020202020204" pitchFamily="34" charset="0"/>
                <a:cs typeface="Times New Roman" panose="02020603050405020304" pitchFamily="18" charset="0"/>
              </a:rPr>
              <a:t>Discuss how technology and social media can be used to spread faith.</a:t>
            </a:r>
          </a:p>
          <a:p>
            <a:pPr marL="342900" indent="-342900">
              <a:lnSpc>
                <a:spcPct val="107000"/>
              </a:lnSpc>
              <a:spcAft>
                <a:spcPts val="800"/>
              </a:spcAft>
              <a:buSzPts val="1000"/>
              <a:buFont typeface="Symbol" panose="05050102010706020507" pitchFamily="18" charset="2"/>
              <a:buChar char=""/>
            </a:pPr>
            <a:endParaRPr lang="en-GB" sz="1800" kern="100"/>
          </a:p>
          <a:p>
            <a:pPr>
              <a:lnSpc>
                <a:spcPct val="107000"/>
              </a:lnSpc>
              <a:spcAft>
                <a:spcPts val="800"/>
              </a:spcAft>
            </a:pPr>
            <a:r>
              <a:rPr lang="en-GB" b="1" kern="100" dirty="0"/>
              <a:t>Warm-Up Question</a:t>
            </a:r>
            <a:r>
              <a:rPr lang="en-GB" kern="100" dirty="0"/>
              <a:t>:  "What does it mean to be a modern-day saint?" or "Can someone be a saint even if they use technology a lot?"</a:t>
            </a:r>
            <a:endParaRPr lang="en-GB"/>
          </a:p>
          <a:p>
            <a:pPr>
              <a:lnSpc>
                <a:spcPct val="107000"/>
              </a:lnSpc>
              <a:spcAft>
                <a:spcPts val="800"/>
              </a:spcAft>
            </a:pPr>
            <a:endParaRPr lang="en-GB" kern="100"/>
          </a:p>
          <a:p>
            <a:pPr>
              <a:lnSpc>
                <a:spcPct val="107000"/>
              </a:lnSpc>
              <a:spcAft>
                <a:spcPts val="800"/>
              </a:spcAft>
            </a:pPr>
            <a:r>
              <a:rPr lang="en-GB" kern="100" dirty="0"/>
              <a:t>Briefly introduce Carlo Acutis as a teenager who was known for his love of technology, computers, and his deep faith in God. Mention how he used his skills to spread the message of the Eucharist and faith to a wider audience through websites and media.</a:t>
            </a:r>
            <a:endParaRPr lang="en-GB"/>
          </a:p>
          <a:p>
            <a:endParaRPr lang="en-GB"/>
          </a:p>
        </p:txBody>
      </p:sp>
      <p:sp>
        <p:nvSpPr>
          <p:cNvPr id="4" name="Slide Number Placeholder 3"/>
          <p:cNvSpPr>
            <a:spLocks noGrp="1"/>
          </p:cNvSpPr>
          <p:nvPr>
            <p:ph type="sldNum" sz="quarter" idx="5"/>
          </p:nvPr>
        </p:nvSpPr>
        <p:spPr/>
        <p:txBody>
          <a:bodyPr/>
          <a:lstStyle/>
          <a:p>
            <a:fld id="{2C769A65-E8C8-473D-9C45-25BF21A6D5B1}" type="slidenum">
              <a:rPr lang="en-GB" smtClean="0"/>
              <a:t>1</a:t>
            </a:fld>
            <a:endParaRPr lang="en-GB"/>
          </a:p>
        </p:txBody>
      </p:sp>
    </p:spTree>
    <p:extLst>
      <p:ext uri="{BB962C8B-B14F-4D97-AF65-F5344CB8AC3E}">
        <p14:creationId xmlns:p14="http://schemas.microsoft.com/office/powerpoint/2010/main" val="2082745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 students, "What do we mean when we call someone saint in the Catholic Church?" Discuss briefly.</a:t>
            </a:r>
          </a:p>
          <a:p>
            <a:endParaRPr lang="en-US"/>
          </a:p>
          <a:p>
            <a:r>
              <a:rPr lang="en-US"/>
              <a:t>Points to draw out:</a:t>
            </a:r>
          </a:p>
          <a:p>
            <a:r>
              <a:rPr lang="en-US"/>
              <a:t>While earthly titles and personal CV’s may matter to employers, they do not matter to God. In fact, the only “title” God cares about for us is that we are His son or daughter. </a:t>
            </a:r>
          </a:p>
          <a:p>
            <a:r>
              <a:rPr lang="en-US"/>
              <a:t>To be clear, the Church doesn’t “make someone” a saint. The Church </a:t>
            </a:r>
            <a:r>
              <a:rPr lang="en-US" err="1"/>
              <a:t>recognises</a:t>
            </a:r>
            <a:r>
              <a:rPr lang="en-US"/>
              <a:t> the holiness of certain individuals and </a:t>
            </a:r>
            <a:r>
              <a:rPr lang="en-US" err="1"/>
              <a:t>honours</a:t>
            </a:r>
            <a:r>
              <a:rPr lang="en-US"/>
              <a:t> some with the title of “saint.” If you make it to heaven, you are a saint – whether or not the Church </a:t>
            </a:r>
            <a:r>
              <a:rPr lang="en-US" err="1"/>
              <a:t>recognises</a:t>
            </a:r>
            <a:r>
              <a:rPr lang="en-US"/>
              <a:t> you as one publicly.</a:t>
            </a:r>
          </a:p>
          <a:p>
            <a:r>
              <a:rPr lang="en-US"/>
              <a:t>The title of saint is conferred on someone after what is called the </a:t>
            </a:r>
            <a:r>
              <a:rPr lang="en-US" err="1"/>
              <a:t>canonisation</a:t>
            </a:r>
            <a:r>
              <a:rPr lang="en-US"/>
              <a:t> process. A </a:t>
            </a:r>
            <a:r>
              <a:rPr lang="en-US" err="1"/>
              <a:t>canonised</a:t>
            </a:r>
            <a:r>
              <a:rPr lang="en-US"/>
              <a:t> saint in the Catholic Church is a person who is officially recognized as having lived a life of heroic virtue while on earth.</a:t>
            </a:r>
          </a:p>
          <a:p>
            <a:r>
              <a:rPr lang="en-US"/>
              <a:t>The word itself is derived from the Latin word </a:t>
            </a:r>
            <a:r>
              <a:rPr lang="en-US" err="1"/>
              <a:t>sanctus</a:t>
            </a:r>
            <a:r>
              <a:rPr lang="en-US"/>
              <a:t>, meaning "holy," and in general refers to all the faithful who strive after a life of holiness.</a:t>
            </a:r>
          </a:p>
          <a:p>
            <a:r>
              <a:rPr lang="en-US"/>
              <a:t>However, the most common usage is in referring to those men and women who lead exemplary lives of holiness.</a:t>
            </a:r>
          </a:p>
          <a:p>
            <a:endParaRPr lang="en-US"/>
          </a:p>
          <a:p>
            <a:r>
              <a:rPr lang="en-US"/>
              <a:t>Whether your life is ever investigated or a statue ever </a:t>
            </a:r>
            <a:r>
              <a:rPr lang="en-US" err="1"/>
              <a:t>chiselled</a:t>
            </a:r>
            <a:r>
              <a:rPr lang="en-US"/>
              <a:t>, the good news is that God has given us every opportunity to become saints in our everyday life. He’s given us the Sacraments to ensure we become holy and the saints to offer a model of life and example of prayer. The only thing missing is your consent to allow the Holy Spirit to make you a saint.</a:t>
            </a:r>
          </a:p>
          <a:p>
            <a:endParaRPr lang="en-GB"/>
          </a:p>
          <a:p>
            <a:r>
              <a:rPr lang="en-GB" b="1"/>
              <a:t>Activity:</a:t>
            </a:r>
            <a:r>
              <a:rPr lang="en-GB"/>
              <a:t> Ask students to recall their favourites saint (this could be their confirmation saint, a saint they particularly like, or even just a saint they know something about). Can they identify what about them made them so special? Based on what they've discussed, and what they've learned about Bl Carlo Acutis, ask them to consider what a saint in our times would look like. Ask students to create a “modern saint” profile (if Carlo Acutis were alive today, what would he be doing to use technology for good?). What qualities would they have? What kind of lives would they lead? What would they be able to show us about holiness? </a:t>
            </a:r>
          </a:p>
        </p:txBody>
      </p:sp>
      <p:sp>
        <p:nvSpPr>
          <p:cNvPr id="4" name="Slide Number Placeholder 3"/>
          <p:cNvSpPr>
            <a:spLocks noGrp="1"/>
          </p:cNvSpPr>
          <p:nvPr>
            <p:ph type="sldNum" sz="quarter" idx="5"/>
          </p:nvPr>
        </p:nvSpPr>
        <p:spPr/>
        <p:txBody>
          <a:bodyPr/>
          <a:lstStyle/>
          <a:p>
            <a:fld id="{2C769A65-E8C8-473D-9C45-25BF21A6D5B1}" type="slidenum">
              <a:rPr lang="en-GB" smtClean="0"/>
              <a:t>2</a:t>
            </a:fld>
            <a:endParaRPr lang="en-GB"/>
          </a:p>
        </p:txBody>
      </p:sp>
    </p:spTree>
    <p:extLst>
      <p:ext uri="{BB962C8B-B14F-4D97-AF65-F5344CB8AC3E}">
        <p14:creationId xmlns:p14="http://schemas.microsoft.com/office/powerpoint/2010/main" val="3096815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SzPts val="1000"/>
              <a:tabLst>
                <a:tab pos="457200" algn="l"/>
              </a:tabLst>
            </a:pPr>
            <a:r>
              <a:rPr lang="en-GB" sz="1100" b="1" kern="100">
                <a:latin typeface="Aptos"/>
                <a:ea typeface="Aptos" panose="020B0004020202020204" pitchFamily="34" charset="0"/>
                <a:cs typeface="Times New Roman" panose="02020603050405020304" pitchFamily="18" charset="0"/>
              </a:rPr>
              <a:t>Closer look at Bl Carlo Acutis</a:t>
            </a:r>
          </a:p>
          <a:p>
            <a:pPr marL="342900" lvl="0" indent="-342900">
              <a:lnSpc>
                <a:spcPct val="107000"/>
              </a:lnSpc>
              <a:spcAft>
                <a:spcPts val="800"/>
              </a:spcAft>
              <a:buSzPts val="1000"/>
              <a:buFont typeface="Symbol" panose="05050102010706020507" pitchFamily="18" charset="2"/>
              <a:buChar char=""/>
              <a:tabLst>
                <a:tab pos="457200" algn="l"/>
              </a:tabLst>
            </a:pPr>
            <a:r>
              <a:rPr lang="en-GB" sz="1100" b="1" kern="100">
                <a:effectLst/>
                <a:latin typeface="Aptos"/>
                <a:ea typeface="Aptos" panose="020B0004020202020204" pitchFamily="34" charset="0"/>
                <a:cs typeface="Times New Roman" panose="02020603050405020304" pitchFamily="18" charset="0"/>
              </a:rPr>
              <a:t>Presentation or Video</a:t>
            </a:r>
            <a:r>
              <a:rPr lang="en-GB" sz="1100" kern="100">
                <a:effectLst/>
                <a:latin typeface="Aptos"/>
                <a:ea typeface="Aptos" panose="020B0004020202020204" pitchFamily="34" charset="0"/>
                <a:cs typeface="Times New Roman" panose="02020603050405020304" pitchFamily="18" charset="0"/>
              </a:rPr>
              <a:t>: Play embedded video about Carlo’s life, focusing on key moments:</a:t>
            </a:r>
            <a:endParaRPr lang="en-GB"/>
          </a:p>
          <a:p>
            <a:pPr marL="742950" lvl="1" indent="-285750">
              <a:lnSpc>
                <a:spcPct val="107000"/>
              </a:lnSpc>
              <a:spcAft>
                <a:spcPts val="800"/>
              </a:spcAft>
              <a:buSzPts val="1000"/>
              <a:buFont typeface="Courier New" panose="02070309020205020404" pitchFamily="49" charset="0"/>
              <a:buChar char="o"/>
              <a:tabLst>
                <a:tab pos="914400" algn="l"/>
              </a:tabLst>
            </a:pPr>
            <a:r>
              <a:rPr lang="en-GB" sz="1100" kern="100">
                <a:effectLst/>
                <a:latin typeface="Aptos" panose="020B0004020202020204" pitchFamily="34" charset="0"/>
                <a:ea typeface="Aptos" panose="020B0004020202020204" pitchFamily="34" charset="0"/>
                <a:cs typeface="Times New Roman" panose="02020603050405020304" pitchFamily="18" charset="0"/>
              </a:rPr>
              <a:t>Born in 1991 in Italy.</a:t>
            </a:r>
          </a:p>
          <a:p>
            <a:pPr marL="742950" lvl="1" indent="-285750">
              <a:lnSpc>
                <a:spcPct val="107000"/>
              </a:lnSpc>
              <a:spcAft>
                <a:spcPts val="800"/>
              </a:spcAft>
              <a:buSzPts val="1000"/>
              <a:buFont typeface="Courier New" panose="02070309020205020404" pitchFamily="49" charset="0"/>
              <a:buChar char="o"/>
              <a:tabLst>
                <a:tab pos="914400" algn="l"/>
              </a:tabLst>
            </a:pPr>
            <a:r>
              <a:rPr lang="en-GB" sz="1100" kern="100">
                <a:effectLst/>
                <a:latin typeface="Aptos" panose="020B0004020202020204" pitchFamily="34" charset="0"/>
                <a:ea typeface="Aptos" panose="020B0004020202020204" pitchFamily="34" charset="0"/>
                <a:cs typeface="Times New Roman" panose="02020603050405020304" pitchFamily="18" charset="0"/>
              </a:rPr>
              <a:t>His deep devotion to the Eucharist and the Catholic faith.</a:t>
            </a:r>
          </a:p>
          <a:p>
            <a:pPr marL="742950" lvl="1" indent="-285750">
              <a:lnSpc>
                <a:spcPct val="107000"/>
              </a:lnSpc>
              <a:spcAft>
                <a:spcPts val="800"/>
              </a:spcAft>
              <a:buSzPts val="1000"/>
              <a:buFont typeface="Courier New" panose="02070309020205020404" pitchFamily="49" charset="0"/>
              <a:buChar char="o"/>
              <a:tabLst>
                <a:tab pos="914400" algn="l"/>
              </a:tabLst>
            </a:pPr>
            <a:r>
              <a:rPr lang="en-GB" sz="1100" kern="100">
                <a:effectLst/>
                <a:latin typeface="Aptos" panose="020B0004020202020204" pitchFamily="34" charset="0"/>
                <a:ea typeface="Aptos" panose="020B0004020202020204" pitchFamily="34" charset="0"/>
                <a:cs typeface="Times New Roman" panose="02020603050405020304" pitchFamily="18" charset="0"/>
              </a:rPr>
              <a:t>How he used technology to spread faith (e.g., his website on Eucharistic miracles).</a:t>
            </a:r>
          </a:p>
          <a:p>
            <a:pPr marL="742950" lvl="1" indent="-285750">
              <a:lnSpc>
                <a:spcPct val="107000"/>
              </a:lnSpc>
              <a:spcAft>
                <a:spcPts val="800"/>
              </a:spcAft>
              <a:buSzPts val="1000"/>
              <a:buFont typeface="Courier New" panose="02070309020205020404" pitchFamily="49" charset="0"/>
              <a:buChar char="o"/>
              <a:tabLst>
                <a:tab pos="914400" algn="l"/>
              </a:tabLst>
            </a:pPr>
            <a:r>
              <a:rPr lang="en-GB" sz="1100" kern="100">
                <a:effectLst/>
                <a:latin typeface="Aptos" panose="020B0004020202020204" pitchFamily="34" charset="0"/>
                <a:ea typeface="Aptos" panose="020B0004020202020204" pitchFamily="34" charset="0"/>
                <a:cs typeface="Times New Roman" panose="02020603050405020304" pitchFamily="18" charset="0"/>
              </a:rPr>
              <a:t>His early death at 15 due to leukaemia.</a:t>
            </a:r>
          </a:p>
          <a:p>
            <a:pPr marL="742950" lvl="1" indent="-285750">
              <a:lnSpc>
                <a:spcPct val="107000"/>
              </a:lnSpc>
              <a:spcAft>
                <a:spcPts val="800"/>
              </a:spcAft>
              <a:buSzPts val="1000"/>
              <a:buFont typeface="Courier New" panose="02070309020205020404" pitchFamily="49" charset="0"/>
              <a:buChar char="o"/>
              <a:tabLst>
                <a:tab pos="914400" algn="l"/>
              </a:tabLst>
            </a:pPr>
            <a:r>
              <a:rPr lang="en-GB" sz="1100" kern="100">
                <a:effectLst/>
                <a:latin typeface="Aptos" panose="020B0004020202020204" pitchFamily="34" charset="0"/>
                <a:ea typeface="Aptos" panose="020B0004020202020204" pitchFamily="34" charset="0"/>
                <a:cs typeface="Times New Roman" panose="02020603050405020304" pitchFamily="18" charset="0"/>
              </a:rPr>
              <a:t>The miracles attributed to his intercession, leading to his beatification in 2020.</a:t>
            </a:r>
          </a:p>
          <a:p>
            <a:pPr marL="342900" lvl="0" indent="-342900">
              <a:lnSpc>
                <a:spcPct val="107000"/>
              </a:lnSpc>
              <a:spcAft>
                <a:spcPts val="800"/>
              </a:spcAft>
              <a:buSzPts val="1000"/>
              <a:buFont typeface="Symbol" panose="05050102010706020507" pitchFamily="18" charset="2"/>
              <a:buChar char=""/>
              <a:tabLst>
                <a:tab pos="457200" algn="l"/>
              </a:tabLst>
            </a:pPr>
            <a:r>
              <a:rPr lang="en-GB" sz="1100" b="1" kern="100">
                <a:effectLst/>
                <a:latin typeface="Aptos" panose="020B0004020202020204" pitchFamily="34" charset="0"/>
                <a:ea typeface="Aptos" panose="020B0004020202020204" pitchFamily="34" charset="0"/>
                <a:cs typeface="Times New Roman" panose="02020603050405020304" pitchFamily="18" charset="0"/>
              </a:rPr>
              <a:t>Discussion</a:t>
            </a:r>
            <a:r>
              <a:rPr lang="en-GB" sz="1100" kern="100">
                <a:effectLst/>
                <a:latin typeface="Aptos" panose="020B0004020202020204" pitchFamily="34" charset="0"/>
                <a:ea typeface="Aptos" panose="020B0004020202020204" pitchFamily="34" charset="0"/>
                <a:cs typeface="Times New Roman" panose="02020603050405020304" pitchFamily="18" charset="0"/>
              </a:rPr>
              <a:t>:</a:t>
            </a:r>
          </a:p>
          <a:p>
            <a:pPr marL="742950" lvl="1" indent="-285750">
              <a:lnSpc>
                <a:spcPct val="107000"/>
              </a:lnSpc>
              <a:spcAft>
                <a:spcPts val="800"/>
              </a:spcAft>
              <a:buSzPts val="1000"/>
              <a:buFont typeface="Courier New" panose="02070309020205020404" pitchFamily="49" charset="0"/>
              <a:buChar char="o"/>
              <a:tabLst>
                <a:tab pos="914400" algn="l"/>
              </a:tabLst>
            </a:pPr>
            <a:r>
              <a:rPr lang="en-GB" sz="1100" kern="100">
                <a:effectLst/>
                <a:latin typeface="Aptos"/>
                <a:ea typeface="Aptos" panose="020B0004020202020204" pitchFamily="34" charset="0"/>
                <a:cs typeface="Times New Roman" panose="02020603050405020304" pitchFamily="18" charset="0"/>
              </a:rPr>
              <a:t>Ask students: "What </a:t>
            </a:r>
            <a:r>
              <a:rPr lang="en-GB" sz="1100" kern="100">
                <a:latin typeface="Aptos"/>
                <a:ea typeface="Aptos" panose="020B0004020202020204" pitchFamily="34" charset="0"/>
                <a:cs typeface="Times New Roman" panose="02020603050405020304" pitchFamily="18" charset="0"/>
              </a:rPr>
              <a:t>strikes you about</a:t>
            </a:r>
            <a:r>
              <a:rPr lang="en-GB" sz="1100" kern="100">
                <a:effectLst/>
                <a:latin typeface="Aptos"/>
                <a:ea typeface="Aptos" panose="020B0004020202020204" pitchFamily="34" charset="0"/>
                <a:cs typeface="Times New Roman" panose="02020603050405020304" pitchFamily="18" charset="0"/>
              </a:rPr>
              <a:t> Carlo's life?" (Focus on his youth, faith, and use of technology).</a:t>
            </a:r>
          </a:p>
          <a:p>
            <a:endParaRPr lang="en-GB"/>
          </a:p>
        </p:txBody>
      </p:sp>
      <p:sp>
        <p:nvSpPr>
          <p:cNvPr id="4" name="Slide Number Placeholder 3"/>
          <p:cNvSpPr>
            <a:spLocks noGrp="1"/>
          </p:cNvSpPr>
          <p:nvPr>
            <p:ph type="sldNum" sz="quarter" idx="5"/>
          </p:nvPr>
        </p:nvSpPr>
        <p:spPr/>
        <p:txBody>
          <a:bodyPr/>
          <a:lstStyle/>
          <a:p>
            <a:fld id="{2C769A65-E8C8-473D-9C45-25BF21A6D5B1}" type="slidenum">
              <a:rPr lang="en-GB" smtClean="0"/>
              <a:t>3</a:t>
            </a:fld>
            <a:endParaRPr lang="en-GB"/>
          </a:p>
        </p:txBody>
      </p:sp>
    </p:spTree>
    <p:extLst>
      <p:ext uri="{BB962C8B-B14F-4D97-AF65-F5344CB8AC3E}">
        <p14:creationId xmlns:p14="http://schemas.microsoft.com/office/powerpoint/2010/main" val="92370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Reflection on Technology and Faith </a:t>
            </a:r>
          </a:p>
          <a:p>
            <a:r>
              <a:rPr lang="en-US" b="1"/>
              <a:t>Discussion: Ask students to discuss:</a:t>
            </a:r>
            <a:endParaRPr lang="en-US"/>
          </a:p>
          <a:p>
            <a:r>
              <a:rPr lang="en-US"/>
              <a:t>How do you think technology can be used for good?</a:t>
            </a:r>
            <a:endParaRPr lang="en-GB"/>
          </a:p>
          <a:p>
            <a:r>
              <a:rPr lang="en-US"/>
              <a:t>Can we use technology to grow closer to God?</a:t>
            </a:r>
            <a:endParaRPr lang="en-GB"/>
          </a:p>
          <a:p>
            <a:r>
              <a:rPr lang="en-US"/>
              <a:t>What might Carlo Acutis say to us about using our devices and social media?</a:t>
            </a:r>
            <a:endParaRPr lang="en-GB"/>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C769A65-E8C8-473D-9C45-25BF21A6D5B1}" type="slidenum">
              <a:rPr lang="en-GB" smtClean="0"/>
              <a:t>4</a:t>
            </a:fld>
            <a:endParaRPr lang="en-GB"/>
          </a:p>
        </p:txBody>
      </p:sp>
    </p:spTree>
    <p:extLst>
      <p:ext uri="{BB962C8B-B14F-4D97-AF65-F5344CB8AC3E}">
        <p14:creationId xmlns:p14="http://schemas.microsoft.com/office/powerpoint/2010/main" val="2191206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a:t>
            </a:r>
            <a:r>
              <a:rPr lang="en-US" err="1"/>
              <a:t>centre</a:t>
            </a:r>
            <a:r>
              <a:rPr lang="en-US"/>
              <a:t> of Carlo’s life was the Eucharist, which he famously referred to as his “highway to heaven.” He firmly believed in the Real Presence of Jesus in the Eucharist— the Catholic teaching that in the consecrated host, Jesus Christ is truly present, body, blood, soul, and divinity. For Carlo, the Eucharist was not just a symbol or a ritual, but a living encounter with Jesus, the source of grace and strength for his daily life.</a:t>
            </a:r>
          </a:p>
          <a:p>
            <a:r>
              <a:rPr lang="en-US"/>
              <a:t> </a:t>
            </a:r>
            <a:endParaRPr lang="en-GB"/>
          </a:p>
          <a:p>
            <a:r>
              <a:rPr lang="en-US"/>
              <a:t>Blessed Carlo Acutis Carlo once said,</a:t>
            </a:r>
            <a:endParaRPr lang="en-GB"/>
          </a:p>
          <a:p>
            <a:r>
              <a:rPr lang="en-US"/>
              <a:t> </a:t>
            </a:r>
            <a:endParaRPr lang="en-GB"/>
          </a:p>
          <a:p>
            <a:r>
              <a:rPr lang="en-US"/>
              <a:t>“The more we receive the Eucharist, the more we will become like Jesus, so that on this earth we will have a foretaste of heaven.”</a:t>
            </a:r>
            <a:endParaRPr lang="en-GB"/>
          </a:p>
          <a:p>
            <a:r>
              <a:rPr lang="en-US"/>
              <a:t> </a:t>
            </a:r>
            <a:endParaRPr lang="en-GB"/>
          </a:p>
          <a:p>
            <a:r>
              <a:rPr lang="en-US"/>
              <a:t>He understood that the Eucharist was the key to growing in holiness and becoming more united with Christ. His frequent reception of the Eucharist, his time spent in Eucharistic Adoration, and his unwavering belief in the transformative power of the sacrament were the hallmarks of his spiritual life.</a:t>
            </a:r>
            <a:endParaRPr lang="en-GB"/>
          </a:p>
          <a:p>
            <a:r>
              <a:rPr lang="en-US"/>
              <a:t> </a:t>
            </a:r>
            <a:endParaRPr lang="en-GB"/>
          </a:p>
          <a:p>
            <a:r>
              <a:rPr lang="en-US"/>
              <a:t>Blessed Carlo’s devotion to the Eucharist is a powerful reminder to all Catholics of the importance of this central sacrament in our faith. In a world that often overlooks the sacred, Carlo’s example challenges us to rediscover the awe and reverence that the Eucharist deserves.</a:t>
            </a:r>
            <a:endParaRPr lang="en-GB"/>
          </a:p>
          <a:p>
            <a:endParaRPr lang="en-US">
              <a:latin typeface="Calibri"/>
              <a:ea typeface="Calibri"/>
              <a:cs typeface="Calibri"/>
            </a:endParaRPr>
          </a:p>
          <a:p>
            <a:r>
              <a:rPr lang="en-US">
                <a:latin typeface="Calibri"/>
                <a:ea typeface="Calibri"/>
                <a:cs typeface="Calibri"/>
              </a:rPr>
              <a:t>How Can I be More Like Carlo? </a:t>
            </a:r>
            <a:r>
              <a:rPr lang="en-US" b="1">
                <a:latin typeface="Calibri"/>
                <a:ea typeface="Calibri"/>
                <a:cs typeface="Calibri"/>
              </a:rPr>
              <a:t>Reflection Activity (see worksheet)</a:t>
            </a:r>
          </a:p>
        </p:txBody>
      </p:sp>
      <p:sp>
        <p:nvSpPr>
          <p:cNvPr id="4" name="Slide Number Placeholder 3"/>
          <p:cNvSpPr>
            <a:spLocks noGrp="1"/>
          </p:cNvSpPr>
          <p:nvPr>
            <p:ph type="sldNum" sz="quarter" idx="5"/>
          </p:nvPr>
        </p:nvSpPr>
        <p:spPr/>
        <p:txBody>
          <a:bodyPr/>
          <a:lstStyle/>
          <a:p>
            <a:fld id="{2C769A65-E8C8-473D-9C45-25BF21A6D5B1}" type="slidenum">
              <a:rPr lang="en-GB" smtClean="0"/>
              <a:t>5</a:t>
            </a:fld>
            <a:endParaRPr lang="en-GB"/>
          </a:p>
        </p:txBody>
      </p:sp>
    </p:spTree>
    <p:extLst>
      <p:ext uri="{BB962C8B-B14F-4D97-AF65-F5344CB8AC3E}">
        <p14:creationId xmlns:p14="http://schemas.microsoft.com/office/powerpoint/2010/main" val="795925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Draw the Lesson to a close by using the Official Prayer of Blessed Carlo Acutis</a:t>
            </a:r>
          </a:p>
        </p:txBody>
      </p:sp>
      <p:sp>
        <p:nvSpPr>
          <p:cNvPr id="4" name="Slide Number Placeholder 3"/>
          <p:cNvSpPr>
            <a:spLocks noGrp="1"/>
          </p:cNvSpPr>
          <p:nvPr>
            <p:ph type="sldNum" sz="quarter" idx="5"/>
          </p:nvPr>
        </p:nvSpPr>
        <p:spPr/>
        <p:txBody>
          <a:bodyPr/>
          <a:lstStyle/>
          <a:p>
            <a:fld id="{2C769A65-E8C8-473D-9C45-25BF21A6D5B1}" type="slidenum">
              <a:rPr lang="en-GB" smtClean="0"/>
              <a:t>6</a:t>
            </a:fld>
            <a:endParaRPr lang="en-GB"/>
          </a:p>
        </p:txBody>
      </p:sp>
    </p:spTree>
    <p:extLst>
      <p:ext uri="{BB962C8B-B14F-4D97-AF65-F5344CB8AC3E}">
        <p14:creationId xmlns:p14="http://schemas.microsoft.com/office/powerpoint/2010/main" val="4279549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4/1/2025</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232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4/1/2025</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835484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4/1/2025</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418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4/1/2025</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752101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4/1/2025</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932501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4/1/2025</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730816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4/1/2025</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543508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4/1/2025</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640392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4/1/2025</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376476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4/1/2025</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64164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4/1/2025</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62098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4/1/2025</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00667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E2F724-2FB3-4D1D-A730-739B8654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hild standing on a hill with a view of the valley&#10;&#10;AI-generated content may be incorrect.">
            <a:extLst>
              <a:ext uri="{FF2B5EF4-FFF2-40B4-BE49-F238E27FC236}">
                <a16:creationId xmlns:a16="http://schemas.microsoft.com/office/drawing/2014/main" id="{4A45962F-D71A-948D-7079-BBDBC7CB4FE6}"/>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t="3155" b="25867"/>
          <a:stretch/>
        </p:blipFill>
        <p:spPr>
          <a:xfrm>
            <a:off x="-2" y="-2"/>
            <a:ext cx="12192001" cy="6858001"/>
          </a:xfrm>
          <a:prstGeom prst="rect">
            <a:avLst/>
          </a:prstGeom>
        </p:spPr>
      </p:pic>
      <p:sp>
        <p:nvSpPr>
          <p:cNvPr id="2" name="Title 1">
            <a:extLst>
              <a:ext uri="{FF2B5EF4-FFF2-40B4-BE49-F238E27FC236}">
                <a16:creationId xmlns:a16="http://schemas.microsoft.com/office/drawing/2014/main" id="{39CAC4AE-1BAB-A5C9-C914-85EC1D8D6915}"/>
              </a:ext>
            </a:extLst>
          </p:cNvPr>
          <p:cNvSpPr>
            <a:spLocks noGrp="1"/>
          </p:cNvSpPr>
          <p:nvPr>
            <p:ph type="ctrTitle"/>
          </p:nvPr>
        </p:nvSpPr>
        <p:spPr>
          <a:xfrm>
            <a:off x="517870" y="978408"/>
            <a:ext cx="5021182" cy="2334248"/>
          </a:xfrm>
        </p:spPr>
        <p:txBody>
          <a:bodyPr anchor="t">
            <a:normAutofit/>
          </a:bodyPr>
          <a:lstStyle/>
          <a:p>
            <a:pPr>
              <a:lnSpc>
                <a:spcPct val="90000"/>
              </a:lnSpc>
            </a:pPr>
            <a:r>
              <a:rPr lang="en-US">
                <a:solidFill>
                  <a:srgbClr val="FFFFFF"/>
                </a:solidFill>
              </a:rPr>
              <a:t>The </a:t>
            </a:r>
            <a:r>
              <a:rPr lang="en-US" err="1">
                <a:solidFill>
                  <a:srgbClr val="FFFFFF"/>
                </a:solidFill>
              </a:rPr>
              <a:t>Canonisation</a:t>
            </a:r>
            <a:r>
              <a:rPr lang="en-US">
                <a:solidFill>
                  <a:srgbClr val="FFFFFF"/>
                </a:solidFill>
              </a:rPr>
              <a:t> of Carlo </a:t>
            </a:r>
            <a:r>
              <a:rPr lang="en-US" err="1">
                <a:solidFill>
                  <a:srgbClr val="FFFFFF"/>
                </a:solidFill>
              </a:rPr>
              <a:t>Acutis</a:t>
            </a:r>
            <a:endParaRPr lang="en-GB">
              <a:solidFill>
                <a:srgbClr val="FFFFFF"/>
              </a:solidFill>
            </a:endParaRPr>
          </a:p>
        </p:txBody>
      </p:sp>
      <p:sp>
        <p:nvSpPr>
          <p:cNvPr id="21" name="Rectangle 20">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03746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mural of a group of people&#10;&#10;AI-generated content may be incorrect.">
            <a:extLst>
              <a:ext uri="{FF2B5EF4-FFF2-40B4-BE49-F238E27FC236}">
                <a16:creationId xmlns:a16="http://schemas.microsoft.com/office/drawing/2014/main" id="{844017E3-DC94-C18F-73C3-756C85EE7EA5}"/>
              </a:ext>
            </a:extLst>
          </p:cNvPr>
          <p:cNvPicPr>
            <a:picLocks noGrp="1" noChangeAspect="1"/>
          </p:cNvPicPr>
          <p:nvPr>
            <p:ph idx="1"/>
          </p:nvPr>
        </p:nvPicPr>
        <p:blipFill>
          <a:blip r:embed="rId3"/>
          <a:srcRect r="-1" b="15708"/>
          <a:stretch/>
        </p:blipFill>
        <p:spPr>
          <a:xfrm>
            <a:off x="20" y="10"/>
            <a:ext cx="12188932" cy="6857990"/>
          </a:xfrm>
          <a:prstGeom prst="rect">
            <a:avLst/>
          </a:prstGeom>
        </p:spPr>
      </p:pic>
      <p:sp>
        <p:nvSpPr>
          <p:cNvPr id="19" name="Rectangle 18">
            <a:extLst>
              <a:ext uri="{FF2B5EF4-FFF2-40B4-BE49-F238E27FC236}">
                <a16:creationId xmlns:a16="http://schemas.microsoft.com/office/drawing/2014/main" id="{4D71E64B-9F70-4956-A351-D707CAB0A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524" y="0"/>
            <a:ext cx="12188952" cy="3652125"/>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EA4095-EEA5-2674-3F87-0EA44FE49C84}"/>
              </a:ext>
            </a:extLst>
          </p:cNvPr>
          <p:cNvSpPr>
            <a:spLocks noGrp="1"/>
          </p:cNvSpPr>
          <p:nvPr>
            <p:ph type="title"/>
          </p:nvPr>
        </p:nvSpPr>
        <p:spPr>
          <a:xfrm>
            <a:off x="517870" y="978408"/>
            <a:ext cx="5021182" cy="2333778"/>
          </a:xfrm>
        </p:spPr>
        <p:txBody>
          <a:bodyPr vert="horz" lIns="91440" tIns="45720" rIns="91440" bIns="45720" rtlCol="0" anchor="t">
            <a:normAutofit/>
          </a:bodyPr>
          <a:lstStyle/>
          <a:p>
            <a:pPr>
              <a:lnSpc>
                <a:spcPct val="90000"/>
              </a:lnSpc>
            </a:pPr>
            <a:r>
              <a:rPr lang="en-US" sz="4200">
                <a:solidFill>
                  <a:srgbClr val="FFFFFF"/>
                </a:solidFill>
              </a:rPr>
              <a:t>What does it mean to be a saint in the Catholic Church?</a:t>
            </a:r>
          </a:p>
        </p:txBody>
      </p:sp>
      <p:sp>
        <p:nvSpPr>
          <p:cNvPr id="21" name="Rectangle 20">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1189494-2B67-46D2-93D6-A122A09BF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11650"/>
            <a:ext cx="5021183" cy="457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58158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rlo Acutis Animation">
            <a:hlinkClick r:id="" action="ppaction://media"/>
            <a:extLst>
              <a:ext uri="{FF2B5EF4-FFF2-40B4-BE49-F238E27FC236}">
                <a16:creationId xmlns:a16="http://schemas.microsoft.com/office/drawing/2014/main" id="{23672534-46D5-981F-D64F-932BCE4D5D8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19018" y="512344"/>
            <a:ext cx="10353964" cy="5833312"/>
          </a:xfrm>
        </p:spPr>
      </p:pic>
    </p:spTree>
    <p:extLst>
      <p:ext uri="{BB962C8B-B14F-4D97-AF65-F5344CB8AC3E}">
        <p14:creationId xmlns:p14="http://schemas.microsoft.com/office/powerpoint/2010/main" val="69566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8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E8BE8F-E763-BFFF-06DE-4F3F756737C5}"/>
              </a:ext>
            </a:extLst>
          </p:cNvPr>
          <p:cNvSpPr>
            <a:spLocks noGrp="1"/>
          </p:cNvSpPr>
          <p:nvPr>
            <p:ph type="title"/>
          </p:nvPr>
        </p:nvSpPr>
        <p:spPr>
          <a:xfrm>
            <a:off x="521208" y="978408"/>
            <a:ext cx="6300216" cy="1325880"/>
          </a:xfrm>
        </p:spPr>
        <p:txBody>
          <a:bodyPr>
            <a:normAutofit fontScale="90000"/>
          </a:bodyPr>
          <a:lstStyle/>
          <a:p>
            <a:r>
              <a:rPr lang="en-GB"/>
              <a:t>Technology and Faith</a:t>
            </a:r>
          </a:p>
        </p:txBody>
      </p:sp>
      <p:sp>
        <p:nvSpPr>
          <p:cNvPr id="11" name="Rectangle 10">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628192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1C494-8107-3D61-D611-4FBC7C22A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3612" y="611650"/>
            <a:ext cx="416052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4" name="Picture 3" descr="God And Technology - Technology In Search Of God's Existence">
            <a:extLst>
              <a:ext uri="{FF2B5EF4-FFF2-40B4-BE49-F238E27FC236}">
                <a16:creationId xmlns:a16="http://schemas.microsoft.com/office/drawing/2014/main" id="{7B3C496E-1FD0-E05F-8D76-8901327456B3}"/>
              </a:ext>
            </a:extLst>
          </p:cNvPr>
          <p:cNvPicPr>
            <a:picLocks noChangeAspect="1"/>
          </p:cNvPicPr>
          <p:nvPr/>
        </p:nvPicPr>
        <p:blipFill>
          <a:blip r:embed="rId3"/>
          <a:stretch>
            <a:fillRect/>
          </a:stretch>
        </p:blipFill>
        <p:spPr>
          <a:xfrm>
            <a:off x="517867" y="2576847"/>
            <a:ext cx="6281928" cy="3769156"/>
          </a:xfrm>
          <a:prstGeom prst="rect">
            <a:avLst/>
          </a:prstGeom>
        </p:spPr>
      </p:pic>
      <p:sp>
        <p:nvSpPr>
          <p:cNvPr id="3" name="Content Placeholder 2">
            <a:extLst>
              <a:ext uri="{FF2B5EF4-FFF2-40B4-BE49-F238E27FC236}">
                <a16:creationId xmlns:a16="http://schemas.microsoft.com/office/drawing/2014/main" id="{E46EC789-27ED-7CD5-557A-38357F7C29E1}"/>
              </a:ext>
            </a:extLst>
          </p:cNvPr>
          <p:cNvSpPr>
            <a:spLocks noGrp="1"/>
          </p:cNvSpPr>
          <p:nvPr>
            <p:ph idx="1"/>
          </p:nvPr>
        </p:nvSpPr>
        <p:spPr>
          <a:xfrm>
            <a:off x="7305941" y="987495"/>
            <a:ext cx="4591840" cy="5358441"/>
          </a:xfrm>
        </p:spPr>
        <p:txBody>
          <a:bodyPr vert="horz" lIns="91440" tIns="45720" rIns="91440" bIns="45720" rtlCol="0" anchor="t">
            <a:noAutofit/>
          </a:bodyPr>
          <a:lstStyle/>
          <a:p>
            <a:r>
              <a:rPr lang="en-GB" sz="2800"/>
              <a:t>How do you think technology can be used for good?</a:t>
            </a:r>
          </a:p>
          <a:p>
            <a:endParaRPr lang="en-GB" sz="2800"/>
          </a:p>
          <a:p>
            <a:r>
              <a:rPr lang="en-GB" sz="2800"/>
              <a:t>Can we use technology to grow closer to God?</a:t>
            </a:r>
          </a:p>
          <a:p>
            <a:endParaRPr lang="en-GB" sz="2800"/>
          </a:p>
          <a:p>
            <a:r>
              <a:rPr lang="en-GB" sz="2800"/>
              <a:t>What might Carlo Acutis say to us about using our devices and social media?</a:t>
            </a:r>
          </a:p>
        </p:txBody>
      </p:sp>
    </p:spTree>
    <p:extLst>
      <p:ext uri="{BB962C8B-B14F-4D97-AF65-F5344CB8AC3E}">
        <p14:creationId xmlns:p14="http://schemas.microsoft.com/office/powerpoint/2010/main" val="2749441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hild with curly hair and a yellow circle&#10;&#10;AI-generated content may be incorrect.">
            <a:extLst>
              <a:ext uri="{FF2B5EF4-FFF2-40B4-BE49-F238E27FC236}">
                <a16:creationId xmlns:a16="http://schemas.microsoft.com/office/drawing/2014/main" id="{ABAE2BD0-8868-0262-D00F-6F695F0BA843}"/>
              </a:ext>
            </a:extLst>
          </p:cNvPr>
          <p:cNvPicPr>
            <a:picLocks noChangeAspect="1"/>
          </p:cNvPicPr>
          <p:nvPr/>
        </p:nvPicPr>
        <p:blipFill>
          <a:blip r:embed="rId3"/>
          <a:srcRect l="-118" t="14660" b="28486"/>
          <a:stretch/>
        </p:blipFill>
        <p:spPr>
          <a:xfrm>
            <a:off x="20" y="10"/>
            <a:ext cx="12203205" cy="6860466"/>
          </a:xfrm>
          <a:prstGeom prst="rect">
            <a:avLst/>
          </a:prstGeom>
        </p:spPr>
      </p:pic>
      <p:sp>
        <p:nvSpPr>
          <p:cNvPr id="13" name="Rectangle 12">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0631"/>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73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7FC897-6E8F-766F-5277-597B67A90A74}"/>
              </a:ext>
            </a:extLst>
          </p:cNvPr>
          <p:cNvSpPr>
            <a:spLocks noGrp="1"/>
          </p:cNvSpPr>
          <p:nvPr>
            <p:ph idx="1"/>
          </p:nvPr>
        </p:nvSpPr>
        <p:spPr>
          <a:xfrm>
            <a:off x="538459" y="858428"/>
            <a:ext cx="5713908" cy="4870457"/>
          </a:xfrm>
        </p:spPr>
        <p:txBody>
          <a:bodyPr vert="horz" lIns="91440" tIns="45720" rIns="91440" bIns="45720" rtlCol="0" anchor="t">
            <a:noAutofit/>
          </a:bodyPr>
          <a:lstStyle/>
          <a:p>
            <a:r>
              <a:rPr lang="en-GB" sz="2400">
                <a:latin typeface="Aptos"/>
              </a:rPr>
              <a:t>O God our Father,</a:t>
            </a:r>
            <a:br>
              <a:rPr lang="en-GB" sz="2400">
                <a:latin typeface="Aptos"/>
              </a:rPr>
            </a:br>
            <a:r>
              <a:rPr lang="en-GB" sz="2400">
                <a:latin typeface="Aptos"/>
              </a:rPr>
              <a:t>we thank you for giving us Carlo,</a:t>
            </a:r>
            <a:br>
              <a:rPr lang="en-GB" sz="2400">
                <a:latin typeface="Aptos"/>
              </a:rPr>
            </a:br>
            <a:r>
              <a:rPr lang="en-GB" sz="2400">
                <a:latin typeface="Aptos"/>
              </a:rPr>
              <a:t>a model of life for young people,</a:t>
            </a:r>
            <a:br>
              <a:rPr lang="en-GB" sz="2400">
                <a:latin typeface="Aptos"/>
              </a:rPr>
            </a:br>
            <a:r>
              <a:rPr lang="en-GB" sz="2400">
                <a:latin typeface="Aptos"/>
              </a:rPr>
              <a:t>and a message of love for all.</a:t>
            </a:r>
            <a:br>
              <a:rPr lang="en-GB" sz="2400">
                <a:latin typeface="Aptos"/>
              </a:rPr>
            </a:br>
            <a:r>
              <a:rPr lang="en-GB" sz="2400">
                <a:latin typeface="Aptos"/>
              </a:rPr>
              <a:t>You made him fall in love with your son Jesus,</a:t>
            </a:r>
            <a:br>
              <a:rPr lang="en-GB" sz="2400">
                <a:latin typeface="Aptos"/>
              </a:rPr>
            </a:br>
            <a:r>
              <a:rPr lang="en-GB" sz="2400">
                <a:latin typeface="Aptos"/>
              </a:rPr>
              <a:t>making the Eucharist his “highway to heaven.”</a:t>
            </a:r>
            <a:br>
              <a:rPr lang="en-GB" sz="2400">
                <a:latin typeface="Aptos"/>
              </a:rPr>
            </a:br>
            <a:r>
              <a:rPr lang="en-GB" sz="2400">
                <a:latin typeface="Aptos"/>
              </a:rPr>
              <a:t>You gave him Mary as a beloved mother,</a:t>
            </a:r>
            <a:br>
              <a:rPr lang="en-GB" sz="2400">
                <a:latin typeface="Aptos"/>
              </a:rPr>
            </a:br>
            <a:r>
              <a:rPr lang="en-GB" sz="2400">
                <a:latin typeface="Aptos"/>
              </a:rPr>
              <a:t>and you made him, through the Rosary,</a:t>
            </a:r>
            <a:br>
              <a:rPr lang="en-GB" sz="2400">
                <a:latin typeface="Aptos"/>
              </a:rPr>
            </a:br>
            <a:r>
              <a:rPr lang="en-GB" sz="2400">
                <a:latin typeface="Aptos"/>
              </a:rPr>
              <a:t>a cantor of her tenderness.</a:t>
            </a:r>
            <a:br>
              <a:rPr lang="en-GB" sz="2400">
                <a:latin typeface="Aptos"/>
              </a:rPr>
            </a:br>
            <a:r>
              <a:rPr lang="en-GB" sz="2400">
                <a:latin typeface="Aptos"/>
              </a:rPr>
              <a:t>Receive his prayer for us.</a:t>
            </a:r>
            <a:br>
              <a:rPr lang="en-GB" sz="1800">
                <a:latin typeface="Aptos"/>
              </a:rPr>
            </a:br>
            <a:endParaRPr lang="en-GB" sz="1800">
              <a:latin typeface="Aptos"/>
            </a:endParaRPr>
          </a:p>
        </p:txBody>
      </p:sp>
      <p:sp>
        <p:nvSpPr>
          <p:cNvPr id="5" name="Content Placeholder 2">
            <a:extLst>
              <a:ext uri="{FF2B5EF4-FFF2-40B4-BE49-F238E27FC236}">
                <a16:creationId xmlns:a16="http://schemas.microsoft.com/office/drawing/2014/main" id="{5CA67F06-7EB1-7530-444D-D6267FB7AAAB}"/>
              </a:ext>
            </a:extLst>
          </p:cNvPr>
          <p:cNvSpPr txBox="1">
            <a:spLocks/>
          </p:cNvSpPr>
          <p:nvPr/>
        </p:nvSpPr>
        <p:spPr>
          <a:xfrm>
            <a:off x="6371223" y="858428"/>
            <a:ext cx="5021182" cy="4870457"/>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latin typeface="Aptos"/>
              </a:rPr>
              <a:t>Look above all upon the poor, whom he loved and assisted.</a:t>
            </a:r>
            <a:br>
              <a:rPr lang="en-GB" sz="2400">
                <a:latin typeface="Aptos"/>
              </a:rPr>
            </a:br>
            <a:r>
              <a:rPr lang="en-GB" sz="2400">
                <a:latin typeface="Aptos"/>
              </a:rPr>
              <a:t>Grant me too, through his intercession, the grace</a:t>
            </a:r>
            <a:br>
              <a:rPr lang="en-GB" sz="2400">
                <a:latin typeface="Aptos"/>
              </a:rPr>
            </a:br>
            <a:r>
              <a:rPr lang="en-GB" sz="2400">
                <a:latin typeface="Aptos"/>
              </a:rPr>
              <a:t>that I need (mention your intention).</a:t>
            </a:r>
            <a:br>
              <a:rPr lang="en-GB" sz="2400">
                <a:latin typeface="Aptos"/>
              </a:rPr>
            </a:br>
            <a:r>
              <a:rPr lang="en-GB" sz="2400">
                <a:latin typeface="Aptos"/>
              </a:rPr>
              <a:t>And make our joy full, raising Carlo among</a:t>
            </a:r>
            <a:br>
              <a:rPr lang="en-GB" sz="2400">
                <a:latin typeface="Aptos"/>
              </a:rPr>
            </a:br>
            <a:r>
              <a:rPr lang="en-GB" sz="2400">
                <a:latin typeface="Aptos"/>
              </a:rPr>
              <a:t>the saints of your Church,</a:t>
            </a:r>
            <a:br>
              <a:rPr lang="en-GB" sz="2400">
                <a:latin typeface="Aptos"/>
              </a:rPr>
            </a:br>
            <a:r>
              <a:rPr lang="en-GB" sz="2400">
                <a:latin typeface="Aptos"/>
              </a:rPr>
              <a:t>so that his smile shines again for us</a:t>
            </a:r>
            <a:br>
              <a:rPr lang="en-GB" sz="2400">
                <a:latin typeface="Aptos"/>
              </a:rPr>
            </a:br>
            <a:r>
              <a:rPr lang="en-GB" sz="2400">
                <a:latin typeface="Aptos"/>
              </a:rPr>
              <a:t>to the glory of your name. </a:t>
            </a:r>
            <a:endParaRPr lang="en-US" sz="2400">
              <a:latin typeface="Aptos"/>
            </a:endParaRPr>
          </a:p>
          <a:p>
            <a:r>
              <a:rPr lang="en-GB" sz="2400">
                <a:latin typeface="Aptos"/>
              </a:rPr>
              <a:t>Amen</a:t>
            </a:r>
            <a:endParaRPr lang="en-US" sz="2400">
              <a:latin typeface="Aptos"/>
            </a:endParaRPr>
          </a:p>
        </p:txBody>
      </p:sp>
    </p:spTree>
    <p:extLst>
      <p:ext uri="{BB962C8B-B14F-4D97-AF65-F5344CB8AC3E}">
        <p14:creationId xmlns:p14="http://schemas.microsoft.com/office/powerpoint/2010/main" val="2241125476"/>
      </p:ext>
    </p:extLst>
  </p:cSld>
  <p:clrMapOvr>
    <a:masterClrMapping/>
  </p:clrMapOvr>
</p:sld>
</file>

<file path=ppt/theme/theme1.xml><?xml version="1.0" encoding="utf-8"?>
<a:theme xmlns:a="http://schemas.openxmlformats.org/drawingml/2006/main" name="GestaltVTI">
  <a:themeElements>
    <a:clrScheme name="Custom 86">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22e743b-8b6e-450f-a9f1-42da9944d42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3C65A3D1A71149A94B24B4FB7B7764" ma:contentTypeVersion="17" ma:contentTypeDescription="Create a new document." ma:contentTypeScope="" ma:versionID="f5e53950f85d341547b44522530465eb">
  <xsd:schema xmlns:xsd="http://www.w3.org/2001/XMLSchema" xmlns:xs="http://www.w3.org/2001/XMLSchema" xmlns:p="http://schemas.microsoft.com/office/2006/metadata/properties" xmlns:ns3="922e743b-8b6e-450f-a9f1-42da9944d42a" xmlns:ns4="e5f2fc6e-0d55-41b3-866c-516f3b8bb677" targetNamespace="http://schemas.microsoft.com/office/2006/metadata/properties" ma:root="true" ma:fieldsID="2e78e3d970bfc7148a164237e48814a3" ns3:_="" ns4:_="">
    <xsd:import namespace="922e743b-8b6e-450f-a9f1-42da9944d42a"/>
    <xsd:import namespace="e5f2fc6e-0d55-41b3-866c-516f3b8bb67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_activity" minOccurs="0"/>
                <xsd:element ref="ns3:MediaServiceOCR" minOccurs="0"/>
                <xsd:element ref="ns3:MediaLengthInSeconds"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e743b-8b6e-450f-a9f1-42da9944d4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f2fc6e-0d55-41b3-866c-516f3b8bb6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ED11C4-F512-4DE4-AF75-94F03A7BF77F}">
  <ds:schemaRefs>
    <ds:schemaRef ds:uri="http://schemas.microsoft.com/sharepoint/v3/contenttype/forms"/>
  </ds:schemaRefs>
</ds:datastoreItem>
</file>

<file path=customXml/itemProps2.xml><?xml version="1.0" encoding="utf-8"?>
<ds:datastoreItem xmlns:ds="http://schemas.openxmlformats.org/officeDocument/2006/customXml" ds:itemID="{7BFF2418-7C6D-447D-9BCE-D4E6E8906F8A}">
  <ds:schemaRefs>
    <ds:schemaRef ds:uri="922e743b-8b6e-450f-a9f1-42da9944d42a"/>
    <ds:schemaRef ds:uri="e5f2fc6e-0d55-41b3-866c-516f3b8bb6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2ABF1EA-F0B9-4014-8B72-42C1C1ACCEF0}">
  <ds:schemaRefs>
    <ds:schemaRef ds:uri="922e743b-8b6e-450f-a9f1-42da9944d42a"/>
    <ds:schemaRef ds:uri="e5f2fc6e-0d55-41b3-866c-516f3b8bb6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Slides>
  <Notes>6</Notes>
  <HiddenSlides>0</HiddenSlide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GestaltVTI</vt:lpstr>
      <vt:lpstr>The Canonisation of Carlo Acutis</vt:lpstr>
      <vt:lpstr>What does it mean to be a saint in the Catholic Church?</vt:lpstr>
      <vt:lpstr>PowerPoint Presentation</vt:lpstr>
      <vt:lpstr>Technology and Faith</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Natalie Finnigan</dc:creator>
  <cp:revision>7</cp:revision>
  <dcterms:created xsi:type="dcterms:W3CDTF">2025-03-05T11:07:35Z</dcterms:created>
  <dcterms:modified xsi:type="dcterms:W3CDTF">2025-04-01T11:41:16Z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0x010100D33C65A3D1A71149A94B24B4FB7B7764</vt:lpwstr>
  </property>
</Properties>
</file>